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63"/>
  </p:notesMasterIdLst>
  <p:sldIdLst>
    <p:sldId id="578" r:id="rId2"/>
    <p:sldId id="795" r:id="rId3"/>
    <p:sldId id="869" r:id="rId4"/>
    <p:sldId id="887" r:id="rId5"/>
    <p:sldId id="888" r:id="rId6"/>
    <p:sldId id="889" r:id="rId7"/>
    <p:sldId id="886" r:id="rId8"/>
    <p:sldId id="872" r:id="rId9"/>
    <p:sldId id="893" r:id="rId10"/>
    <p:sldId id="894" r:id="rId11"/>
    <p:sldId id="914" r:id="rId12"/>
    <p:sldId id="915" r:id="rId13"/>
    <p:sldId id="895" r:id="rId14"/>
    <p:sldId id="896" r:id="rId15"/>
    <p:sldId id="897" r:id="rId16"/>
    <p:sldId id="898" r:id="rId17"/>
    <p:sldId id="916" r:id="rId18"/>
    <p:sldId id="917" r:id="rId19"/>
    <p:sldId id="882" r:id="rId20"/>
    <p:sldId id="919" r:id="rId21"/>
    <p:sldId id="838" r:id="rId22"/>
    <p:sldId id="884" r:id="rId23"/>
    <p:sldId id="883" r:id="rId24"/>
    <p:sldId id="885" r:id="rId25"/>
    <p:sldId id="874" r:id="rId26"/>
    <p:sldId id="875" r:id="rId27"/>
    <p:sldId id="877" r:id="rId28"/>
    <p:sldId id="879" r:id="rId29"/>
    <p:sldId id="878" r:id="rId30"/>
    <p:sldId id="880" r:id="rId31"/>
    <p:sldId id="881" r:id="rId32"/>
    <p:sldId id="907" r:id="rId33"/>
    <p:sldId id="908" r:id="rId34"/>
    <p:sldId id="903" r:id="rId35"/>
    <p:sldId id="904" r:id="rId36"/>
    <p:sldId id="905" r:id="rId37"/>
    <p:sldId id="906" r:id="rId38"/>
    <p:sldId id="918" r:id="rId39"/>
    <p:sldId id="909" r:id="rId40"/>
    <p:sldId id="834" r:id="rId41"/>
    <p:sldId id="845" r:id="rId42"/>
    <p:sldId id="832" r:id="rId43"/>
    <p:sldId id="846" r:id="rId44"/>
    <p:sldId id="833" r:id="rId45"/>
    <p:sldId id="848" r:id="rId46"/>
    <p:sldId id="835" r:id="rId47"/>
    <p:sldId id="837" r:id="rId48"/>
    <p:sldId id="851" r:id="rId49"/>
    <p:sldId id="849" r:id="rId50"/>
    <p:sldId id="850" r:id="rId51"/>
    <p:sldId id="911" r:id="rId52"/>
    <p:sldId id="912" r:id="rId53"/>
    <p:sldId id="859" r:id="rId54"/>
    <p:sldId id="860" r:id="rId55"/>
    <p:sldId id="900" r:id="rId56"/>
    <p:sldId id="901" r:id="rId57"/>
    <p:sldId id="913" r:id="rId58"/>
    <p:sldId id="902" r:id="rId59"/>
    <p:sldId id="891" r:id="rId60"/>
    <p:sldId id="892" r:id="rId61"/>
    <p:sldId id="861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25" autoAdjust="0"/>
    <p:restoredTop sz="94660"/>
  </p:normalViewPr>
  <p:slideViewPr>
    <p:cSldViewPr>
      <p:cViewPr varScale="1">
        <p:scale>
          <a:sx n="75" d="100"/>
          <a:sy n="75" d="100"/>
        </p:scale>
        <p:origin x="1284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104" d="100"/>
          <a:sy n="104" d="100"/>
        </p:scale>
        <p:origin x="-3512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050865-65CE-2D4A-A6B4-D8EED025481C}" type="datetimeFigureOut">
              <a:rPr lang="en-US" smtClean="0"/>
              <a:pPr/>
              <a:t>7/13/2020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F385DD-1409-BF48-9634-A61162EA49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383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385DD-1409-BF48-9634-A61162EA497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97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fld id="{6C3291F6-FB00-460E-9340-8F2A37E54AC6}" type="datetimeFigureOut">
              <a:rPr lang="en-US" smtClean="0"/>
              <a:pPr/>
              <a:t>7/13/2020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2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7/13/2020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035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7/13/2020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566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7/13/2020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35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7/13/2020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32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7/13/2020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84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7/13/2020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13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7/13/2020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9105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7/13/2020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237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7/13/2020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311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7/13/2020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418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7/13/2020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124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7/13/2020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246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7/13/2020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098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7/13/2020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63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7/13/2020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75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7/13/2020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555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C3291F6-FB00-460E-9340-8F2A37E54AC6}" type="datetimeFigureOut">
              <a:rPr lang="en-US" smtClean="0"/>
              <a:pPr/>
              <a:t>7/13/2020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1498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epfake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6200" y="457200"/>
            <a:ext cx="8639174" cy="2438399"/>
          </a:xfrm>
        </p:spPr>
        <p:txBody>
          <a:bodyPr>
            <a:normAutofit/>
          </a:bodyPr>
          <a:lstStyle/>
          <a:p>
            <a:r>
              <a:rPr sz="4000" dirty="0" smtClean="0"/>
              <a:t>CS </a:t>
            </a:r>
            <a:r>
              <a:rPr lang="en-US" sz="4000" dirty="0" smtClean="0"/>
              <a:t>53D</a:t>
            </a:r>
            <a:br>
              <a:rPr lang="en-US" sz="4000" dirty="0" smtClean="0"/>
            </a:br>
            <a:r>
              <a:rPr lang="en-US" sz="4000" dirty="0" smtClean="0"/>
              <a:t>Intro To Computer Forensics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Tim Ryan</a:t>
            </a:r>
          </a:p>
          <a:p>
            <a:r>
              <a:rPr lang="en-US" dirty="0" smtClean="0"/>
              <a:t>ryantimothy@fhda.edu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713" y="3200400"/>
            <a:ext cx="397192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09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0"/>
            <a:ext cx="6267450" cy="17182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" y="1971675"/>
            <a:ext cx="626745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44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600"/>
            <a:ext cx="9167247" cy="54160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45746" y="67159"/>
            <a:ext cx="4988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Note Difference Between </a:t>
            </a:r>
            <a:r>
              <a:rPr lang="en-US" sz="2400" dirty="0" err="1" smtClean="0"/>
              <a:t>ps</a:t>
            </a:r>
            <a:r>
              <a:rPr lang="en-US" sz="2400" dirty="0" smtClean="0"/>
              <a:t> and </a:t>
            </a:r>
            <a:r>
              <a:rPr lang="en-US" sz="2400" dirty="0" err="1" smtClean="0"/>
              <a:t>ps</a:t>
            </a:r>
            <a:r>
              <a:rPr lang="en-US" sz="2400" dirty="0" smtClean="0"/>
              <a:t> -</a:t>
            </a:r>
            <a:r>
              <a:rPr lang="en-US" sz="2400" dirty="0" err="1" smtClean="0"/>
              <a:t>ef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938206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997" y="685800"/>
            <a:ext cx="9174997" cy="25797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36123" y="82658"/>
            <a:ext cx="547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Reference: https://ss64.com/bash/ps.html</a:t>
            </a:r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57600"/>
            <a:ext cx="9144000" cy="114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09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76200"/>
            <a:ext cx="7905750" cy="33242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45" y="3580534"/>
            <a:ext cx="790575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931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3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574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401"/>
            <a:ext cx="8689521" cy="2362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743200"/>
            <a:ext cx="8689521" cy="364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210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74" y="0"/>
            <a:ext cx="7931726" cy="35110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1" y="3722823"/>
            <a:ext cx="7924799" cy="313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00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" y="380999"/>
            <a:ext cx="9133668" cy="508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92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332" y="0"/>
            <a:ext cx="9154332" cy="610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45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52800" y="20935"/>
            <a:ext cx="2766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Quiz Statistics - 2020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300"/>
            <a:ext cx="9144001" cy="505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21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/>
          </p:cNvSpPr>
          <p:nvPr/>
        </p:nvSpPr>
        <p:spPr>
          <a:xfrm>
            <a:off x="647700" y="20782"/>
            <a:ext cx="7680960" cy="685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ea typeface="+mj-ea"/>
                <a:cs typeface="Tunga" pitchFamily="2"/>
              </a:rPr>
              <a:t>CS53D: Intro to Computer Forensics</a:t>
            </a:r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676114" y="1066800"/>
            <a:ext cx="7138555" cy="3962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3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Tahoma" pitchFamily="34" charset="0"/>
              </a:rPr>
              <a:t>Week 3 Agenda</a:t>
            </a:r>
          </a:p>
          <a:p>
            <a:pPr marL="742950" lvl="1" indent="-285750">
              <a:spcBef>
                <a:spcPts val="1200"/>
              </a:spcBef>
              <a:buClr>
                <a:schemeClr val="accent5"/>
              </a:buClr>
              <a:buFont typeface="Wingdings" pitchFamily="2" charset="2"/>
              <a:buChar char="§"/>
              <a:defRPr/>
            </a:pPr>
            <a:r>
              <a:rPr lang="en-US" sz="2400" dirty="0" smtClean="0">
                <a:cs typeface="Tahoma" pitchFamily="34" charset="0"/>
              </a:rPr>
              <a:t>Course and Assignment Review</a:t>
            </a:r>
          </a:p>
          <a:p>
            <a:pPr marL="742950" lvl="1" indent="-285750">
              <a:spcBef>
                <a:spcPts val="1200"/>
              </a:spcBef>
              <a:buClr>
                <a:schemeClr val="accent5"/>
              </a:buClr>
              <a:buFont typeface="Wingdings" pitchFamily="2" charset="2"/>
              <a:buChar char="§"/>
              <a:defRPr/>
            </a:pPr>
            <a:r>
              <a:rPr lang="en-US" sz="2400" dirty="0" smtClean="0">
                <a:cs typeface="Tahoma" pitchFamily="34" charset="0"/>
              </a:rPr>
              <a:t>Quiz #1 Statistics</a:t>
            </a:r>
          </a:p>
          <a:p>
            <a:pPr marL="742950" lvl="1" indent="-285750">
              <a:spcBef>
                <a:spcPts val="1200"/>
              </a:spcBef>
              <a:buClr>
                <a:schemeClr val="accent5"/>
              </a:buClr>
              <a:buFont typeface="Wingdings" pitchFamily="2" charset="2"/>
              <a:buChar char="§"/>
              <a:defRPr/>
            </a:pPr>
            <a:r>
              <a:rPr lang="en-US" sz="2400" dirty="0" smtClean="0">
                <a:cs typeface="Tahoma" pitchFamily="34" charset="0"/>
              </a:rPr>
              <a:t>Lab Development (NDG, NSF, </a:t>
            </a:r>
            <a:r>
              <a:rPr lang="en-US" sz="2400" dirty="0" err="1" smtClean="0">
                <a:cs typeface="Tahoma" pitchFamily="34" charset="0"/>
              </a:rPr>
              <a:t>DoL</a:t>
            </a:r>
            <a:r>
              <a:rPr lang="en-US" sz="2400" dirty="0" smtClean="0">
                <a:cs typeface="Tahoma" pitchFamily="34" charset="0"/>
              </a:rPr>
              <a:t>)</a:t>
            </a:r>
          </a:p>
          <a:p>
            <a:pPr marL="742950" lvl="1" indent="-285750">
              <a:spcBef>
                <a:spcPts val="1200"/>
              </a:spcBef>
              <a:buClr>
                <a:schemeClr val="accent5"/>
              </a:buClr>
              <a:buFont typeface="Wingdings" pitchFamily="2" charset="2"/>
              <a:buChar char="§"/>
              <a:defRPr/>
            </a:pPr>
            <a:r>
              <a:rPr lang="en-US" sz="2400" dirty="0" smtClean="0">
                <a:cs typeface="Tahoma" pitchFamily="34" charset="0"/>
              </a:rPr>
              <a:t>Virtual Box Info</a:t>
            </a:r>
          </a:p>
          <a:p>
            <a:pPr marL="742950" lvl="1" indent="-285750">
              <a:spcBef>
                <a:spcPts val="1200"/>
              </a:spcBef>
              <a:buClr>
                <a:schemeClr val="accent5"/>
              </a:buClr>
              <a:buFont typeface="Wingdings" pitchFamily="2" charset="2"/>
              <a:buChar char="§"/>
              <a:defRPr/>
            </a:pPr>
            <a:r>
              <a:rPr lang="en-US" sz="2400" dirty="0" err="1" smtClean="0">
                <a:cs typeface="Tahoma" pitchFamily="34" charset="0"/>
              </a:rPr>
              <a:t>Deepfake</a:t>
            </a:r>
            <a:r>
              <a:rPr lang="en-US" sz="2400" dirty="0" smtClean="0">
                <a:cs typeface="Tahoma" pitchFamily="34" charset="0"/>
              </a:rPr>
              <a:t> Forensics</a:t>
            </a:r>
          </a:p>
          <a:p>
            <a:pPr marL="742950" lvl="1" indent="-285750">
              <a:spcBef>
                <a:spcPts val="1200"/>
              </a:spcBef>
              <a:buClr>
                <a:schemeClr val="accent5"/>
              </a:buClr>
              <a:buFont typeface="Wingdings" pitchFamily="2" charset="2"/>
              <a:buChar char="§"/>
              <a:defRPr/>
            </a:pPr>
            <a:r>
              <a:rPr lang="en-US" sz="2400" dirty="0" smtClean="0">
                <a:cs typeface="Tahoma" pitchFamily="34" charset="0"/>
              </a:rPr>
              <a:t>Facial Recognition Forensics</a:t>
            </a:r>
          </a:p>
          <a:p>
            <a:pPr marL="742950" lvl="1" indent="-285750">
              <a:spcBef>
                <a:spcPts val="1200"/>
              </a:spcBef>
              <a:buClr>
                <a:schemeClr val="accent5"/>
              </a:buClr>
              <a:buFont typeface="Wingdings" pitchFamily="2" charset="2"/>
              <a:buChar char="§"/>
              <a:defRPr/>
            </a:pPr>
            <a:r>
              <a:rPr lang="en-US" sz="2400" dirty="0" smtClean="0">
                <a:cs typeface="Tahoma" pitchFamily="34" charset="0"/>
              </a:rPr>
              <a:t>Association of Computing Machinery (ACM)</a:t>
            </a:r>
          </a:p>
          <a:p>
            <a:pPr marL="742950" lvl="1" indent="-285750">
              <a:spcBef>
                <a:spcPts val="1200"/>
              </a:spcBef>
              <a:buClr>
                <a:schemeClr val="accent5"/>
              </a:buClr>
              <a:buFont typeface="Wingdings" pitchFamily="2" charset="2"/>
              <a:buChar char="§"/>
              <a:defRPr/>
            </a:pPr>
            <a:r>
              <a:rPr lang="en-US" sz="2400" dirty="0" smtClean="0">
                <a:cs typeface="Tahoma" pitchFamily="34" charset="0"/>
              </a:rPr>
              <a:t>Lab #9 Browser Forensics</a:t>
            </a:r>
          </a:p>
          <a:p>
            <a:pPr marL="742950" lvl="1" indent="-285750">
              <a:spcBef>
                <a:spcPts val="1200"/>
              </a:spcBef>
              <a:buClr>
                <a:schemeClr val="accent5"/>
              </a:buClr>
              <a:buFont typeface="Wingdings" pitchFamily="2" charset="2"/>
              <a:buChar char="§"/>
              <a:defRPr/>
            </a:pPr>
            <a:r>
              <a:rPr lang="en-US" sz="2400" dirty="0" smtClean="0">
                <a:cs typeface="Tahoma" pitchFamily="34" charset="0"/>
              </a:rPr>
              <a:t>Lab #14 Email Forensics</a:t>
            </a:r>
          </a:p>
        </p:txBody>
      </p:sp>
    </p:spTree>
    <p:extLst>
      <p:ext uri="{BB962C8B-B14F-4D97-AF65-F5344CB8AC3E}">
        <p14:creationId xmlns:p14="http://schemas.microsoft.com/office/powerpoint/2010/main" val="41336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9144000" cy="353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89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" y="533400"/>
            <a:ext cx="9137073" cy="43479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57800"/>
            <a:ext cx="6324600" cy="106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5257800"/>
            <a:ext cx="1685925" cy="1600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86996" y="71735"/>
            <a:ext cx="2766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Quiz Statistics - 2019</a:t>
            </a:r>
          </a:p>
        </p:txBody>
      </p:sp>
    </p:spTree>
    <p:extLst>
      <p:ext uri="{BB962C8B-B14F-4D97-AF65-F5344CB8AC3E}">
        <p14:creationId xmlns:p14="http://schemas.microsoft.com/office/powerpoint/2010/main" val="202829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0"/>
            <a:ext cx="8242981" cy="6400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59190" y="6455088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https://www.nsf.gov/news/special_reports/cybersecurity/index.jsp </a:t>
            </a:r>
          </a:p>
        </p:txBody>
      </p:sp>
    </p:spTree>
    <p:extLst>
      <p:ext uri="{BB962C8B-B14F-4D97-AF65-F5344CB8AC3E}">
        <p14:creationId xmlns:p14="http://schemas.microsoft.com/office/powerpoint/2010/main" val="6292114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6458"/>
            <a:ext cx="6858000" cy="65065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6092" y="6513023"/>
            <a:ext cx="83994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Source: https://www.nsf.gov/awardsearch/showAward?AWD_ID=1002746&amp;HistoricalAwards=false</a:t>
            </a:r>
          </a:p>
        </p:txBody>
      </p:sp>
    </p:spTree>
    <p:extLst>
      <p:ext uri="{BB962C8B-B14F-4D97-AF65-F5344CB8AC3E}">
        <p14:creationId xmlns:p14="http://schemas.microsoft.com/office/powerpoint/2010/main" val="1120909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1665"/>
            <a:ext cx="9144000" cy="17723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08382" y="0"/>
            <a:ext cx="3952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NISGTC – Dept. of Labor Grant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91774"/>
            <a:ext cx="9144000" cy="40662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07272" y="2330109"/>
            <a:ext cx="3090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NDG – Industry Partner</a:t>
            </a:r>
          </a:p>
        </p:txBody>
      </p:sp>
    </p:spTree>
    <p:extLst>
      <p:ext uri="{BB962C8B-B14F-4D97-AF65-F5344CB8AC3E}">
        <p14:creationId xmlns:p14="http://schemas.microsoft.com/office/powerpoint/2010/main" val="3382044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3662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2175" y="6403334"/>
            <a:ext cx="903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https://techtalk.gfi.com/top-20-free-digital-forensic-investigation-tools-for-sysadmins/</a:t>
            </a:r>
          </a:p>
        </p:txBody>
      </p:sp>
    </p:spTree>
    <p:extLst>
      <p:ext uri="{BB962C8B-B14F-4D97-AF65-F5344CB8AC3E}">
        <p14:creationId xmlns:p14="http://schemas.microsoft.com/office/powerpoint/2010/main" val="1093632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81000"/>
            <a:ext cx="8178760" cy="647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91766" y="0"/>
            <a:ext cx="366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https://www.caine-live.net/</a:t>
            </a: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762000" y="6324600"/>
            <a:ext cx="39624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8000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59238"/>
            <a:ext cx="7467600" cy="58999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52400"/>
            <a:ext cx="8330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Download: https</a:t>
            </a:r>
            <a:r>
              <a:rPr lang="en-US" sz="2800" dirty="0"/>
              <a:t>://www.virtualbox.org/wiki/Downloads</a:t>
            </a:r>
          </a:p>
        </p:txBody>
      </p:sp>
    </p:spTree>
    <p:extLst>
      <p:ext uri="{BB962C8B-B14F-4D97-AF65-F5344CB8AC3E}">
        <p14:creationId xmlns:p14="http://schemas.microsoft.com/office/powerpoint/2010/main" val="809891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" y="675620"/>
            <a:ext cx="9133668" cy="47354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14600" y="86684"/>
            <a:ext cx="3840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Existing Virtual Machines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01982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85800"/>
            <a:ext cx="8839200" cy="48292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33600" y="86380"/>
            <a:ext cx="4969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Download CAINE11.0.iso (4.2GB)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31636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28800" y="71735"/>
            <a:ext cx="5482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Course Outline - Subject to Minor Changes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216" y="609600"/>
            <a:ext cx="6686184" cy="624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42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144704"/>
            <a:ext cx="3516312" cy="25541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143000"/>
            <a:ext cx="3010015" cy="25558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3885677"/>
            <a:ext cx="3857625" cy="28865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730" y="95475"/>
            <a:ext cx="77309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Run As Administrator, Create New VM, Install CAINE</a:t>
            </a:r>
          </a:p>
          <a:p>
            <a:pPr algn="ctr"/>
            <a:r>
              <a:rPr lang="en-US" sz="2800" dirty="0"/>
              <a:t>https://www.virtualbox.org/wiki/Documentation</a:t>
            </a:r>
          </a:p>
        </p:txBody>
      </p:sp>
    </p:spTree>
    <p:extLst>
      <p:ext uri="{BB962C8B-B14F-4D97-AF65-F5344CB8AC3E}">
        <p14:creationId xmlns:p14="http://schemas.microsoft.com/office/powerpoint/2010/main" val="30371970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0"/>
            <a:ext cx="8229600" cy="44042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09800" y="6400800"/>
            <a:ext cx="4800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>
                <a:hlinkClick r:id="rId3"/>
              </a:rPr>
              <a:t>https://en.wikipedia.org/wiki/Deepfake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4379716"/>
            <a:ext cx="8229600" cy="201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244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"/>
            <a:ext cx="6825881" cy="64954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65714" y="6488668"/>
            <a:ext cx="474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https://github.com/iperov/DeepFaceLab</a:t>
            </a:r>
          </a:p>
        </p:txBody>
      </p:sp>
    </p:spTree>
    <p:extLst>
      <p:ext uri="{BB962C8B-B14F-4D97-AF65-F5344CB8AC3E}">
        <p14:creationId xmlns:p14="http://schemas.microsoft.com/office/powerpoint/2010/main" val="3192274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0"/>
            <a:ext cx="5508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765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39" y="936171"/>
            <a:ext cx="9168539" cy="49725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14600" y="83403"/>
            <a:ext cx="43490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How To Detect </a:t>
            </a:r>
            <a:r>
              <a:rPr lang="en-US" sz="2400" dirty="0" err="1" smtClean="0"/>
              <a:t>Deepfake</a:t>
            </a:r>
            <a:r>
              <a:rPr lang="en-US" sz="2400" dirty="0" smtClean="0"/>
              <a:t> Images?</a:t>
            </a:r>
          </a:p>
          <a:p>
            <a:pPr algn="ctr"/>
            <a:r>
              <a:rPr lang="en-US" sz="2400" dirty="0" smtClean="0"/>
              <a:t>Hint: Humans Can’t Do It</a:t>
            </a:r>
          </a:p>
        </p:txBody>
      </p:sp>
    </p:spTree>
    <p:extLst>
      <p:ext uri="{BB962C8B-B14F-4D97-AF65-F5344CB8AC3E}">
        <p14:creationId xmlns:p14="http://schemas.microsoft.com/office/powerpoint/2010/main" val="3374964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456" y="0"/>
            <a:ext cx="7401544" cy="4114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56" y="4038600"/>
            <a:ext cx="7401544" cy="24577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9248" y="6496364"/>
            <a:ext cx="8843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https://www.technologyreview.com/2019/06/21/134815/a-new-deepfake-detection-tool-should-keep-world-leaders-safefor-now/</a:t>
            </a:r>
          </a:p>
        </p:txBody>
      </p:sp>
    </p:spTree>
    <p:extLst>
      <p:ext uri="{BB962C8B-B14F-4D97-AF65-F5344CB8AC3E}">
        <p14:creationId xmlns:p14="http://schemas.microsoft.com/office/powerpoint/2010/main" val="38082277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952" y="0"/>
            <a:ext cx="6022016" cy="26468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952" y="2815364"/>
            <a:ext cx="6022016" cy="1272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952" y="4255913"/>
            <a:ext cx="6022016" cy="9080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952" y="5320890"/>
            <a:ext cx="6022016" cy="151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4849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0664"/>
            <a:ext cx="7086600" cy="64423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36142" y="6463028"/>
            <a:ext cx="4900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https://github.com/ondyari/FaceForensics</a:t>
            </a:r>
          </a:p>
        </p:txBody>
      </p:sp>
    </p:spTree>
    <p:extLst>
      <p:ext uri="{BB962C8B-B14F-4D97-AF65-F5344CB8AC3E}">
        <p14:creationId xmlns:p14="http://schemas.microsoft.com/office/powerpoint/2010/main" val="40725034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4229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84034" y="6422935"/>
            <a:ext cx="5975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https://github.com/natanielruiz/disrupting-deepfakes</a:t>
            </a:r>
          </a:p>
        </p:txBody>
      </p:sp>
    </p:spTree>
    <p:extLst>
      <p:ext uri="{BB962C8B-B14F-4D97-AF65-F5344CB8AC3E}">
        <p14:creationId xmlns:p14="http://schemas.microsoft.com/office/powerpoint/2010/main" val="39943379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0"/>
            <a:ext cx="8610600" cy="64493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2223" y="6449373"/>
            <a:ext cx="8375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https://www.amnesty.org/en/latest/news/2020/06/usa-facial-recognition-ban/</a:t>
            </a:r>
          </a:p>
        </p:txBody>
      </p:sp>
    </p:spTree>
    <p:extLst>
      <p:ext uri="{BB962C8B-B14F-4D97-AF65-F5344CB8AC3E}">
        <p14:creationId xmlns:p14="http://schemas.microsoft.com/office/powerpoint/2010/main" val="1327983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49" y="914401"/>
            <a:ext cx="4655950" cy="32865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49" y="3998148"/>
            <a:ext cx="3893950" cy="12361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91122" y="37454"/>
            <a:ext cx="3714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Week 2 Reading Assignment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1" y="914400"/>
            <a:ext cx="4495799" cy="398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821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523219"/>
            <a:ext cx="6946539" cy="6091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139287"/>
            <a:ext cx="6946539" cy="53808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4392" y="6581001"/>
            <a:ext cx="8028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https://news.sky.com/story/met-polices-facial-recognition-tech-has-81-error-rate-independent-report-says-11755941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47729" y="0"/>
            <a:ext cx="5824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Facial Recognition Challenges - London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8317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4597345"/>
            <a:ext cx="6934200" cy="19524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89058"/>
            <a:ext cx="6934200" cy="27303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2971800"/>
            <a:ext cx="6934200" cy="147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0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532356"/>
            <a:ext cx="4572000" cy="63256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46368" y="0"/>
            <a:ext cx="5756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Facial Recognition Challenges - Detroit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476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0400"/>
            <a:ext cx="9144000" cy="29391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55"/>
            <a:ext cx="9144000" cy="29610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9208" y="6365028"/>
            <a:ext cx="868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https://www.nytimes.com/2019/07/08/us/detroit-facial-recognition-cameras.html</a:t>
            </a:r>
          </a:p>
        </p:txBody>
      </p:sp>
    </p:spTree>
    <p:extLst>
      <p:ext uri="{BB962C8B-B14F-4D97-AF65-F5344CB8AC3E}">
        <p14:creationId xmlns:p14="http://schemas.microsoft.com/office/powerpoint/2010/main" val="89147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83421"/>
            <a:ext cx="8849884" cy="62745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38400" y="0"/>
            <a:ext cx="4561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Detroit Police Department HQ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3542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0895" y="0"/>
            <a:ext cx="6506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Facial Recognition Challenges – Stanford/SF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498" y="523220"/>
            <a:ext cx="7239000" cy="57281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5747" y="6400800"/>
            <a:ext cx="8296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https://www.nytimes.com/2019/07/13/technology/databases-faces-facial-recognition-technology.html</a:t>
            </a:r>
          </a:p>
        </p:txBody>
      </p:sp>
    </p:spTree>
    <p:extLst>
      <p:ext uri="{BB962C8B-B14F-4D97-AF65-F5344CB8AC3E}">
        <p14:creationId xmlns:p14="http://schemas.microsoft.com/office/powerpoint/2010/main" val="79976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0"/>
            <a:ext cx="7772400" cy="62711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6000" y="6336268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https://purl.stanford.edu/sx925dc9385 </a:t>
            </a:r>
          </a:p>
        </p:txBody>
      </p:sp>
    </p:spTree>
    <p:extLst>
      <p:ext uri="{BB962C8B-B14F-4D97-AF65-F5344CB8AC3E}">
        <p14:creationId xmlns:p14="http://schemas.microsoft.com/office/powerpoint/2010/main" val="78146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600"/>
            <a:ext cx="9144000" cy="56270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5916" y="6400800"/>
            <a:ext cx="8152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https://cacm.acm.org/news/238170-a-zoom-flaw-gives-hackers-easy-access-to-your-webcam/fulltext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0" y="4319"/>
            <a:ext cx="6038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Facial Recognition via Zoom -&gt; Problem?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8486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27"/>
            <a:ext cx="9144000" cy="628022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52400" y="4267200"/>
            <a:ext cx="8305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22520" y="6336268"/>
            <a:ext cx="649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https://www.wired.com/story/zoom-bug-webcam-hackers/</a:t>
            </a:r>
          </a:p>
        </p:txBody>
      </p:sp>
    </p:spTree>
    <p:extLst>
      <p:ext uri="{BB962C8B-B14F-4D97-AF65-F5344CB8AC3E}">
        <p14:creationId xmlns:p14="http://schemas.microsoft.com/office/powerpoint/2010/main" val="171803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8763000" cy="63505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11559" y="6400800"/>
            <a:ext cx="6197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https://9to5mac.com/2019/07/16/mac-webcam-hijack/</a:t>
            </a:r>
          </a:p>
        </p:txBody>
      </p:sp>
    </p:spTree>
    <p:extLst>
      <p:ext uri="{BB962C8B-B14F-4D97-AF65-F5344CB8AC3E}">
        <p14:creationId xmlns:p14="http://schemas.microsoft.com/office/powerpoint/2010/main" val="292312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0"/>
            <a:ext cx="6400800" cy="28128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2762805"/>
            <a:ext cx="6400800" cy="409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477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947719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6629400" y="1447800"/>
            <a:ext cx="1905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295400" y="1828800"/>
            <a:ext cx="1905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27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2749"/>
            <a:ext cx="9144000" cy="53442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52600" y="6488668"/>
            <a:ext cx="528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https://xrds.acm.org/article.cfm?aid=3313129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131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3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636" y="13855"/>
            <a:ext cx="9178636" cy="4245119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0" y="3048000"/>
            <a:ext cx="8839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23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2201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62077" y="4319"/>
            <a:ext cx="55531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Association of Computing Machinery</a:t>
            </a:r>
          </a:p>
          <a:p>
            <a:pPr algn="ctr"/>
            <a:r>
              <a:rPr lang="en-US" sz="2800" dirty="0" smtClean="0"/>
              <a:t>https://acm.org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8413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58426"/>
            <a:ext cx="8739645" cy="58924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69336" y="4319"/>
            <a:ext cx="33386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ACM For Students</a:t>
            </a:r>
          </a:p>
          <a:p>
            <a:pPr algn="ctr"/>
            <a:r>
              <a:rPr lang="en-US" sz="2800" dirty="0"/>
              <a:t>https://xrds.acm.org/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92370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88"/>
            <a:ext cx="9144000" cy="547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06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672" y="533400"/>
            <a:ext cx="5467528" cy="6324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28610" y="-6043"/>
            <a:ext cx="4832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Week 3 Discussion – NIST Guide</a:t>
            </a:r>
          </a:p>
        </p:txBody>
      </p:sp>
    </p:spTree>
    <p:extLst>
      <p:ext uri="{BB962C8B-B14F-4D97-AF65-F5344CB8AC3E}">
        <p14:creationId xmlns:p14="http://schemas.microsoft.com/office/powerpoint/2010/main" val="90118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288" y="517176"/>
            <a:ext cx="7156226" cy="63408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58293" y="-6043"/>
            <a:ext cx="4372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Review </a:t>
            </a:r>
            <a:r>
              <a:rPr lang="en-US" sz="2800" dirty="0" err="1" smtClean="0"/>
              <a:t>ToC</a:t>
            </a:r>
            <a:r>
              <a:rPr lang="en-US" sz="2800" dirty="0" smtClean="0"/>
              <a:t>, Use Find/Search</a:t>
            </a:r>
          </a:p>
        </p:txBody>
      </p:sp>
    </p:spTree>
    <p:extLst>
      <p:ext uri="{BB962C8B-B14F-4D97-AF65-F5344CB8AC3E}">
        <p14:creationId xmlns:p14="http://schemas.microsoft.com/office/powerpoint/2010/main" val="10671527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352800"/>
            <a:ext cx="8259907" cy="33895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0"/>
            <a:ext cx="8259907" cy="314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6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505876"/>
            <a:ext cx="7580329" cy="24211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36376"/>
            <a:ext cx="7580329" cy="37454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13682" y="4319"/>
            <a:ext cx="3649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Week 3 Lab Assignment</a:t>
            </a:r>
          </a:p>
        </p:txBody>
      </p:sp>
    </p:spTree>
    <p:extLst>
      <p:ext uri="{BB962C8B-B14F-4D97-AF65-F5344CB8AC3E}">
        <p14:creationId xmlns:p14="http://schemas.microsoft.com/office/powerpoint/2010/main" val="1480193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1" y="4572000"/>
            <a:ext cx="7542829" cy="22911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-1"/>
            <a:ext cx="7542829" cy="437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303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13682" y="4319"/>
            <a:ext cx="3649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Week 3 Lab Assignment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527539"/>
            <a:ext cx="7080028" cy="2342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2971800"/>
            <a:ext cx="7080029" cy="387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409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9144000" cy="654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4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600"/>
            <a:ext cx="9144000" cy="5130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0" y="67159"/>
            <a:ext cx="3393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Great Responses, Thanks!</a:t>
            </a:r>
          </a:p>
        </p:txBody>
      </p:sp>
    </p:spTree>
    <p:extLst>
      <p:ext uri="{BB962C8B-B14F-4D97-AF65-F5344CB8AC3E}">
        <p14:creationId xmlns:p14="http://schemas.microsoft.com/office/powerpoint/2010/main" val="3617269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7215" y="6519446"/>
            <a:ext cx="86038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Source: https://www.theexpertinstitute.com/15-attorneys-share-their-expert-witness-horror-stories/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15" y="1524000"/>
            <a:ext cx="3458985" cy="23119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306" y="1632632"/>
            <a:ext cx="2885441" cy="23500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4184477"/>
            <a:ext cx="3874510" cy="23540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008" y="4042018"/>
            <a:ext cx="3048000" cy="2514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800" y="1981200"/>
            <a:ext cx="628650" cy="19126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8599" y="4534990"/>
            <a:ext cx="926579" cy="20216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5707" y="0"/>
            <a:ext cx="6675293" cy="7338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5708" y="685800"/>
            <a:ext cx="6675292" cy="69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064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574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0799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6683</TotalTime>
  <Words>302</Words>
  <Application>Microsoft Office PowerPoint</Application>
  <PresentationFormat>On-screen Show (4:3)</PresentationFormat>
  <Paragraphs>63</Paragraphs>
  <Slides>61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Arial</vt:lpstr>
      <vt:lpstr>Calibri</vt:lpstr>
      <vt:lpstr>Calibri Light</vt:lpstr>
      <vt:lpstr>Tahoma</vt:lpstr>
      <vt:lpstr>Tunga</vt:lpstr>
      <vt:lpstr>Wingdings</vt:lpstr>
      <vt:lpstr>Celestial</vt:lpstr>
      <vt:lpstr>CS 53D Intro To Computer Forensics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NETW-230 Windows Server OS</dc:title>
  <dc:creator>nomad</dc:creator>
  <cp:lastModifiedBy>Tim Ryan</cp:lastModifiedBy>
  <cp:revision>1136</cp:revision>
  <dcterms:created xsi:type="dcterms:W3CDTF">2015-12-31T23:55:41Z</dcterms:created>
  <dcterms:modified xsi:type="dcterms:W3CDTF">2020-07-14T00:51:54Z</dcterms:modified>
</cp:coreProperties>
</file>